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  <p:sldMasterId id="2147483899" r:id="rId5"/>
  </p:sldMasterIdLst>
  <p:notesMasterIdLst>
    <p:notesMasterId r:id="rId23"/>
  </p:notesMasterIdLst>
  <p:handoutMasterIdLst>
    <p:handoutMasterId r:id="rId24"/>
  </p:handoutMasterIdLst>
  <p:sldIdLst>
    <p:sldId id="680" r:id="rId6"/>
    <p:sldId id="697" r:id="rId7"/>
    <p:sldId id="682" r:id="rId8"/>
    <p:sldId id="683" r:id="rId9"/>
    <p:sldId id="699" r:id="rId10"/>
    <p:sldId id="643" r:id="rId11"/>
    <p:sldId id="689" r:id="rId12"/>
    <p:sldId id="686" r:id="rId13"/>
    <p:sldId id="676" r:id="rId14"/>
    <p:sldId id="672" r:id="rId15"/>
    <p:sldId id="551" r:id="rId16"/>
    <p:sldId id="684" r:id="rId17"/>
    <p:sldId id="685" r:id="rId18"/>
    <p:sldId id="679" r:id="rId19"/>
    <p:sldId id="698" r:id="rId20"/>
    <p:sldId id="700" r:id="rId21"/>
    <p:sldId id="701" r:id="rId22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4370"/>
    <a:srgbClr val="996633"/>
    <a:srgbClr val="009900"/>
    <a:srgbClr val="FF9900"/>
    <a:srgbClr val="CC6600"/>
    <a:srgbClr val="3B81E0"/>
    <a:srgbClr val="F9DB7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4333" autoAdjust="0"/>
  </p:normalViewPr>
  <p:slideViewPr>
    <p:cSldViewPr snapToGrid="0">
      <p:cViewPr>
        <p:scale>
          <a:sx n="100" d="100"/>
          <a:sy n="100" d="100"/>
        </p:scale>
        <p:origin x="768" y="-684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平均健全度①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Sheet1!$C$4:$Q$4</c:f>
              <c:numCache>
                <c:formatCode>General</c:formatCode>
                <c:ptCount val="15"/>
                <c:pt idx="0">
                  <c:v>0.9</c:v>
                </c:pt>
                <c:pt idx="1">
                  <c:v>0.8</c:v>
                </c:pt>
                <c:pt idx="2">
                  <c:v>0.78</c:v>
                </c:pt>
                <c:pt idx="3">
                  <c:v>0.76</c:v>
                </c:pt>
                <c:pt idx="4">
                  <c:v>0.78</c:v>
                </c:pt>
                <c:pt idx="5">
                  <c:v>0.8</c:v>
                </c:pt>
                <c:pt idx="6">
                  <c:v>0.66</c:v>
                </c:pt>
                <c:pt idx="7">
                  <c:v>0.64</c:v>
                </c:pt>
                <c:pt idx="8">
                  <c:v>0.65</c:v>
                </c:pt>
                <c:pt idx="9">
                  <c:v>0.75</c:v>
                </c:pt>
                <c:pt idx="10">
                  <c:v>0.7</c:v>
                </c:pt>
                <c:pt idx="11">
                  <c:v>0.68</c:v>
                </c:pt>
                <c:pt idx="12">
                  <c:v>0.65</c:v>
                </c:pt>
                <c:pt idx="13">
                  <c:v>0.6</c:v>
                </c:pt>
                <c:pt idx="14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E0-460A-8EC3-7B59F948BF8C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平均健全度②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Sheet1!$C$5:$Q$5</c:f>
              <c:numCache>
                <c:formatCode>General</c:formatCode>
                <c:ptCount val="15"/>
                <c:pt idx="0">
                  <c:v>0.9</c:v>
                </c:pt>
                <c:pt idx="1">
                  <c:v>0.75</c:v>
                </c:pt>
                <c:pt idx="2">
                  <c:v>0.73</c:v>
                </c:pt>
                <c:pt idx="3">
                  <c:v>0.7</c:v>
                </c:pt>
                <c:pt idx="4">
                  <c:v>0.72</c:v>
                </c:pt>
                <c:pt idx="5">
                  <c:v>0.6</c:v>
                </c:pt>
                <c:pt idx="6">
                  <c:v>0.57999999999999996</c:v>
                </c:pt>
                <c:pt idx="7">
                  <c:v>0.52</c:v>
                </c:pt>
                <c:pt idx="8">
                  <c:v>0.54</c:v>
                </c:pt>
                <c:pt idx="9">
                  <c:v>0.6</c:v>
                </c:pt>
                <c:pt idx="10">
                  <c:v>0.49</c:v>
                </c:pt>
                <c:pt idx="11">
                  <c:v>0.48</c:v>
                </c:pt>
                <c:pt idx="12">
                  <c:v>0.41</c:v>
                </c:pt>
                <c:pt idx="13">
                  <c:v>0.35</c:v>
                </c:pt>
                <c:pt idx="14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E0-460A-8EC3-7B59F948B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566936"/>
        <c:axId val="497567264"/>
      </c:lineChart>
      <c:catAx>
        <c:axId val="497566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7264"/>
        <c:crosses val="autoZero"/>
        <c:auto val="1"/>
        <c:lblAlgn val="ctr"/>
        <c:lblOffset val="100"/>
        <c:noMultiLvlLbl val="0"/>
      </c:catAx>
      <c:valAx>
        <c:axId val="49756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6936"/>
        <c:crosses val="autoZero"/>
        <c:crossBetween val="between"/>
        <c:majorUnit val="0.5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BIZ UDPゴシック" panose="020B0400000000000000" pitchFamily="50" charset="-128"/>
          <a:ea typeface="BIZ UDPゴシック" panose="020B0400000000000000" pitchFamily="50" charset="-128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2020/10/9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2020/10/9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402"/>
            <a:ext cx="77724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983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9789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1323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93714"/>
            <a:ext cx="7886700" cy="1501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77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4975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465"/>
            <a:ext cx="7886700" cy="132679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2720"/>
            <a:ext cx="3868340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7394"/>
            <a:ext cx="3868340" cy="36880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2720"/>
            <a:ext cx="3887391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394"/>
            <a:ext cx="3887391" cy="36880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2868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26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5405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8341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513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8341"/>
            <a:ext cx="4629150" cy="487813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9680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25188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463"/>
            <a:ext cx="1971675" cy="5817219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463"/>
            <a:ext cx="5800725" cy="5817219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40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465"/>
            <a:ext cx="7886700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7315"/>
            <a:ext cx="7886700" cy="435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F2B1-84CF-46AB-8781-A21E97C952DB}" type="datetimeFigureOut">
              <a:rPr kumimoji="1" lang="ja-JP" altLang="en-US" smtClean="0"/>
              <a:t>2020/10/9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62237"/>
            <a:ext cx="30861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microsoft.com/office/2007/relationships/hdphoto" Target="../media/hdphoto4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1.wdp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58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g"/><Relationship Id="rId12" Type="http://schemas.openxmlformats.org/officeDocument/2006/relationships/image" Target="../media/image61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6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jpeg"/><Relationship Id="rId11" Type="http://schemas.openxmlformats.org/officeDocument/2006/relationships/image" Target="../media/image60.png"/><Relationship Id="rId5" Type="http://schemas.openxmlformats.org/officeDocument/2006/relationships/image" Target="../media/image16.png"/><Relationship Id="rId15" Type="http://schemas.openxmlformats.org/officeDocument/2006/relationships/image" Target="../media/image64.jpeg"/><Relationship Id="rId10" Type="http://schemas.openxmlformats.org/officeDocument/2006/relationships/image" Target="../media/image22.emf"/><Relationship Id="rId19" Type="http://schemas.openxmlformats.org/officeDocument/2006/relationships/image" Target="../media/image66.emf"/><Relationship Id="rId4" Type="http://schemas.openxmlformats.org/officeDocument/2006/relationships/image" Target="../media/image17.png"/><Relationship Id="rId9" Type="http://schemas.openxmlformats.org/officeDocument/2006/relationships/image" Target="../media/image21.emf"/><Relationship Id="rId1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12.xml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6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&#30465;&#12456;&#12493;&#35386;&#26029;&#25903;&#25588;&#12484;&#12540;&#12523;.pptx#-1,1,PowerPoint &#12503;&#12524;&#12476;&#12531;&#12486;&#12540;&#12471;&#12519;&#12531;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5" Type="http://schemas.openxmlformats.org/officeDocument/2006/relationships/image" Target="../media/image28.emf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obaldenso.sharepoint.com/sites/jp000423/syoene_test/FaaS/SitePages/&#37096;&#38272;&#12509;&#12540;&#12479;&#12523;%EF%BC%88&#12450;&#12452;&#12467;&#12531;&#12522;&#12531;&#12463;%EF%BC%89.aspx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emf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8987246" cy="1260000"/>
          </a:xfrm>
        </p:spPr>
        <p:txBody>
          <a:bodyPr lIns="288000" rIns="0"/>
          <a:lstStyle/>
          <a:p>
            <a:r>
              <a:rPr kumimoji="1" lang="en-US" altLang="ja-JP" dirty="0" smtClean="0"/>
              <a:t>2020</a:t>
            </a:r>
            <a:r>
              <a:rPr kumimoji="1" lang="ja-JP" altLang="en-US" dirty="0" smtClean="0"/>
              <a:t>年</a:t>
            </a:r>
            <a:r>
              <a:rPr lang="en-US" altLang="ja-JP" dirty="0" smtClean="0"/>
              <a:t>1</a:t>
            </a:r>
            <a:r>
              <a:rPr lang="en-US" altLang="ja-JP" dirty="0"/>
              <a:t>0</a:t>
            </a:r>
            <a:r>
              <a:rPr lang="ja-JP" altLang="en-US" dirty="0" smtClean="0"/>
              <a:t>月</a:t>
            </a:r>
            <a:r>
              <a:rPr lang="en-US" altLang="ja-JP" dirty="0" smtClean="0"/>
              <a:t>XX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　</a:t>
            </a:r>
            <a:r>
              <a:rPr kumimoji="1" lang="ja-JP" altLang="en-US" dirty="0" smtClean="0"/>
              <a:t>省エネ改善の加速のための情報共有化 打合せ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dirty="0">
                <a:latin typeface="+mn-lt"/>
              </a:rPr>
              <a:t>㈱デンソーファシリティーズ　省エネ</a:t>
            </a:r>
            <a:r>
              <a:rPr kumimoji="1" lang="en-US" altLang="ja-JP" dirty="0">
                <a:latin typeface="+mn-lt"/>
              </a:rPr>
              <a:t>IT</a:t>
            </a:r>
            <a:r>
              <a:rPr kumimoji="1" lang="ja-JP" altLang="en-US" dirty="0" smtClean="0">
                <a:latin typeface="+mn-lt"/>
              </a:rPr>
              <a:t>ソリューション部</a:t>
            </a:r>
            <a:r>
              <a:rPr lang="en-US" altLang="ja-JP" dirty="0">
                <a:latin typeface="+mn-lt"/>
              </a:rPr>
              <a:t> </a:t>
            </a:r>
            <a:r>
              <a:rPr lang="en-US" altLang="ja-JP" dirty="0" smtClean="0">
                <a:latin typeface="+mn-lt"/>
              </a:rPr>
              <a:t>  </a:t>
            </a:r>
            <a:r>
              <a:rPr lang="ja-JP" altLang="en-US" dirty="0" smtClean="0">
                <a:latin typeface="+mn-lt"/>
              </a:rPr>
              <a:t>野々村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①直近の活動</a:t>
            </a:r>
            <a:endParaRPr kumimoji="1" lang="en-US" altLang="ja-JP" sz="2400" dirty="0" smtClean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 smtClean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設備保全・省エネ改善の計画見える化の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見える化統合による管理方法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2" y="116869"/>
            <a:ext cx="5566882" cy="380177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①改善ネタ出しの着眼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②現場調査～省エネ改善提案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異常時支援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水切り</a:t>
            </a:r>
            <a:endParaRPr kumimoji="1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と自動制御改造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  <a:endParaRPr kumimoji="1" lang="ja-JP" altLang="en-US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18666"/>
            <a:ext cx="6510188" cy="561554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Ｇ会社ソリューション展開　</a:t>
            </a:r>
            <a:r>
              <a:rPr lang="en-US" altLang="ja-JP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</a:t>
            </a:r>
            <a:r>
              <a:rPr lang="ja-JP" altLang="en-US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年度取組み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60364" y="1745517"/>
            <a:ext cx="4576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進め方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省エネ診断を切口にシェアドサービス</a:t>
            </a:r>
          </a:p>
          <a:p>
            <a:pPr defTabSz="457200">
              <a:lnSpc>
                <a:spcPct val="150000"/>
              </a:lnSpc>
              <a:defRPr/>
            </a:pP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         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総コスト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低減を提供 </a:t>
            </a:r>
            <a:endParaRPr kumimoji="0"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77618" y="807232"/>
            <a:ext cx="5139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 標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展開　５社　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15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0" lang="ja-JP" altLang="en-US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defTabSz="457200">
              <a:lnSpc>
                <a:spcPct val="150000"/>
              </a:lnSpc>
              <a:defRPr/>
            </a:pP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   省エネ診断       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　　　　</a:t>
            </a:r>
            <a:endParaRPr kumimoji="0"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8" name="角丸四角形 57"/>
          <p:cNvSpPr/>
          <p:nvPr/>
        </p:nvSpPr>
        <p:spPr>
          <a:xfrm>
            <a:off x="160365" y="496583"/>
            <a:ext cx="8884969" cy="2355198"/>
          </a:xfrm>
          <a:prstGeom prst="roundRect">
            <a:avLst>
              <a:gd name="adj" fmla="val 7305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kumimoji="0" lang="ja-JP" altLang="en-US" sz="1798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8280841" y="-21012"/>
            <a:ext cx="89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kumimoji="0" lang="en-US" altLang="ja-JP" sz="1600" dirty="0">
                <a:solidFill>
                  <a:prstClr val="white">
                    <a:lumMod val="6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0" lang="en-US" altLang="ja-JP" sz="1600" dirty="0">
                <a:solidFill>
                  <a:prstClr val="white">
                    <a:lumMod val="6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/2</a:t>
            </a:r>
            <a:endParaRPr kumimoji="0" lang="ja-JP" altLang="en-US" sz="1600" dirty="0">
              <a:solidFill>
                <a:prstClr val="white">
                  <a:lumMod val="6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3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214" y="2225994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省人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4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476" y="821419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7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省エネ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5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461" y="1175582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保全費低減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6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550" y="1550628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安定供給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7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385" y="821421"/>
            <a:ext cx="1868382" cy="167425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0" tIns="71933" rIns="0" bIns="0" anchor="t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5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r>
              <a:rPr lang="ja-JP" altLang="en-US" sz="15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システム・機能</a:t>
            </a:r>
            <a:endParaRPr lang="en-US" altLang="ja-JP" sz="15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8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3" y="1416505"/>
            <a:ext cx="1540513" cy="273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DECS</a:t>
            </a: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399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9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425" y="1765379"/>
            <a:ext cx="1540513" cy="2552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PLANET</a:t>
            </a:r>
            <a:endParaRPr lang="en-US" altLang="ja-JP" sz="9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0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3" y="1077859"/>
            <a:ext cx="1540513" cy="265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EMS</a:t>
            </a:r>
          </a:p>
        </p:txBody>
      </p:sp>
      <p:sp>
        <p:nvSpPr>
          <p:cNvPr id="111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2" y="2101004"/>
            <a:ext cx="1540513" cy="2552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1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METS</a:t>
            </a:r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713" y="1886949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工事安全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6420066" y="853651"/>
            <a:ext cx="225792" cy="1646741"/>
          </a:xfrm>
          <a:prstGeom prst="rightBrace">
            <a:avLst>
              <a:gd name="adj1" fmla="val 20067"/>
              <a:gd name="adj2" fmla="val 5000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ja-JP" altLang="en-US" sz="1798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6" name="表 55"/>
          <p:cNvGraphicFramePr>
            <a:graphicFrameLocks noGrp="1"/>
          </p:cNvGraphicFramePr>
          <p:nvPr>
            <p:extLst/>
          </p:nvPr>
        </p:nvGraphicFramePr>
        <p:xfrm>
          <a:off x="149909" y="2964064"/>
          <a:ext cx="8884970" cy="382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536">
                <a:tc gridSpan="3"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実行計画　       　　　　　　　　　　月　　　</a:t>
                      </a:r>
                      <a:r>
                        <a:rPr kumimoji="1" lang="ja-JP" altLang="en-US" sz="1400" baseline="500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</a:t>
                      </a:r>
                      <a:r>
                        <a:rPr kumimoji="1" lang="ja-JP" altLang="en-US" sz="1400" baseline="500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            </a:t>
                      </a:r>
                    </a:p>
                  </a:txBody>
                  <a:tcPr marL="91355" marR="91355" marT="45678" marB="45678"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4      5      6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7      8</a:t>
                      </a:r>
                      <a:r>
                        <a:rPr kumimoji="1" lang="en-US" altLang="ja-JP" sz="1200" baseline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     </a:t>
                      </a:r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10      11      12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1      2      3</a:t>
                      </a:r>
                      <a:endParaRPr kumimoji="1" lang="ja-JP" altLang="en-US" sz="12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55">
                <a:tc gridSpan="3">
                  <a:txBody>
                    <a:bodyPr/>
                    <a:lstStyle/>
                    <a:p>
                      <a:r>
                        <a:rPr kumimoji="1" lang="ja-JP" altLang="en-US" sz="16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ソリューション展開　５社</a:t>
                      </a:r>
                      <a:endParaRPr kumimoji="1" lang="ja-JP" altLang="en-US" sz="16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―</a:t>
                      </a: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―</a:t>
                      </a:r>
                      <a:r>
                        <a:rPr kumimoji="1" lang="en-US" altLang="ja-JP" sz="14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                 </a:t>
                      </a:r>
                      <a:r>
                        <a:rPr kumimoji="1" lang="ja-JP" altLang="en-US" sz="14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　　　　　　</a:t>
                      </a:r>
                      <a:endParaRPr kumimoji="1" lang="en-US" altLang="ja-JP" sz="1400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40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　　　１</a:t>
                      </a:r>
                      <a:endParaRPr kumimoji="1" lang="ja-JP" altLang="en-US" sz="1400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70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新規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355" marR="91355" marT="45678" marB="45678" vert="eaVert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400" b="1" dirty="0" smtClean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省エネ診断　</a:t>
                      </a:r>
                      <a:r>
                        <a:rPr kumimoji="1" lang="en-US" altLang="ja-JP" sz="1400" b="1" dirty="0" smtClean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kumimoji="1" lang="ja-JP" altLang="en-US" sz="1400" b="1" dirty="0" smtClean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社以上　　　　　　　　　　　及び省エネ改善</a:t>
                      </a:r>
                    </a:p>
                    <a:p>
                      <a:endParaRPr kumimoji="1" lang="ja-JP" altLang="en-US" sz="1400" b="1" dirty="0" smtClean="0">
                        <a:solidFill>
                          <a:srgbClr val="003CB4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endParaRPr lang="ja-JP" altLang="en-US" sz="1000" b="1" dirty="0" smtClean="0">
                        <a:solidFill>
                          <a:srgbClr val="003CB4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lang="ja-JP" altLang="en-US" sz="1400" b="1" dirty="0" smtClean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シェアードサービスの推進</a:t>
                      </a:r>
                    </a:p>
                    <a:p>
                      <a:pPr algn="l"/>
                      <a:r>
                        <a:rPr lang="ja-JP" altLang="en-US" sz="12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ニーズ・規模・有効性の確認と提案</a:t>
                      </a:r>
                    </a:p>
                    <a:p>
                      <a:pPr algn="l"/>
                      <a:r>
                        <a:rPr lang="ja-JP" altLang="en-US" sz="1400" b="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省エネ・保全費低減</a:t>
                      </a:r>
                    </a:p>
                  </a:txBody>
                  <a:tcPr marL="91355" marR="91355" marT="45678" marB="4567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24">
                <a:tc rowSpan="2"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継続</a:t>
                      </a:r>
                    </a:p>
                  </a:txBody>
                  <a:tcPr marL="91355" marR="91355" marT="45678" marB="45678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kern="1200" dirty="0" smtClean="0">
                          <a:solidFill>
                            <a:srgbClr val="003CB4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事業拡大</a:t>
                      </a:r>
                    </a:p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kern="1200" dirty="0" smtClean="0">
                          <a:solidFill>
                            <a:srgbClr val="003CB4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サポート</a:t>
                      </a:r>
                      <a:endParaRPr kumimoji="1" lang="en-US" altLang="ja-JP" sz="1400" b="1" kern="1200" dirty="0" smtClean="0">
                        <a:solidFill>
                          <a:srgbClr val="003CB4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+mn-cs"/>
                        </a:rPr>
                        <a:t>シーリングファンの展開</a:t>
                      </a:r>
                    </a:p>
                  </a:txBody>
                  <a:tcPr marL="91355" marR="91355" marT="45678" marB="45678" anchor="ctr">
                    <a:lnL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84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+mn-cs"/>
                        </a:rPr>
                        <a:t>フロン回収・再生の展開</a:t>
                      </a:r>
                    </a:p>
                  </a:txBody>
                  <a:tcPr marL="91355" marR="91355" marT="45678" marB="45678" anchor="ctr">
                    <a:lnL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" name="左右矢印 56"/>
          <p:cNvSpPr/>
          <p:nvPr/>
        </p:nvSpPr>
        <p:spPr>
          <a:xfrm>
            <a:off x="6581206" y="4358152"/>
            <a:ext cx="2293001" cy="342587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省エネ活動　提案</a:t>
            </a:r>
          </a:p>
        </p:txBody>
      </p:sp>
      <p:sp>
        <p:nvSpPr>
          <p:cNvPr id="59" name="左右矢印 58"/>
          <p:cNvSpPr/>
          <p:nvPr/>
        </p:nvSpPr>
        <p:spPr>
          <a:xfrm>
            <a:off x="7667816" y="4899546"/>
            <a:ext cx="1167300" cy="287734"/>
          </a:xfrm>
          <a:prstGeom prst="leftRightArrow">
            <a:avLst>
              <a:gd name="adj1" fmla="val 60582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次年度提案</a:t>
            </a:r>
          </a:p>
        </p:txBody>
      </p:sp>
      <p:sp>
        <p:nvSpPr>
          <p:cNvPr id="60" name="左右矢印 59"/>
          <p:cNvSpPr/>
          <p:nvPr/>
        </p:nvSpPr>
        <p:spPr>
          <a:xfrm>
            <a:off x="4839396" y="4899546"/>
            <a:ext cx="2816675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ニーズ・規模の確認　有効性確認</a:t>
            </a:r>
          </a:p>
        </p:txBody>
      </p:sp>
      <p:sp>
        <p:nvSpPr>
          <p:cNvPr id="66" name="左右矢印 65"/>
          <p:cNvSpPr/>
          <p:nvPr/>
        </p:nvSpPr>
        <p:spPr>
          <a:xfrm>
            <a:off x="4883823" y="3973739"/>
            <a:ext cx="2870002" cy="287734"/>
          </a:xfrm>
          <a:prstGeom prst="leftRightArrow">
            <a:avLst>
              <a:gd name="adj1" fmla="val 67171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en-US" altLang="ja-JP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FM</a:t>
            </a: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診断に併せ 省エネ診断</a:t>
            </a:r>
          </a:p>
        </p:txBody>
      </p:sp>
      <p:sp>
        <p:nvSpPr>
          <p:cNvPr id="71" name="左右矢印 70"/>
          <p:cNvSpPr/>
          <p:nvPr/>
        </p:nvSpPr>
        <p:spPr>
          <a:xfrm>
            <a:off x="4944224" y="5556105"/>
            <a:ext cx="1468578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ワイパ・ロジテム</a:t>
            </a:r>
          </a:p>
        </p:txBody>
      </p:sp>
      <p:sp>
        <p:nvSpPr>
          <p:cNvPr id="72" name="左右矢印 71"/>
          <p:cNvSpPr/>
          <p:nvPr/>
        </p:nvSpPr>
        <p:spPr>
          <a:xfrm>
            <a:off x="4844042" y="6171361"/>
            <a:ext cx="2790815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ソリューション提案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002827" y="4103644"/>
            <a:ext cx="257174" cy="1395182"/>
          </a:xfrm>
          <a:prstGeom prst="rect">
            <a:avLst/>
          </a:prstGeom>
          <a:noFill/>
        </p:spPr>
        <p:txBody>
          <a:bodyPr vert="eaVert" wrap="square" lIns="35967" tIns="35967" rIns="35967" bIns="35967" rtlCol="0">
            <a:spAutoFit/>
          </a:bodyPr>
          <a:lstStyle/>
          <a:p>
            <a:pPr defTabSz="457200">
              <a:defRPr/>
            </a:pPr>
            <a:r>
              <a:rPr lang="ja-JP" altLang="en-US" sz="11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コロナ</a:t>
            </a:r>
            <a:r>
              <a:rPr kumimoji="0" lang="ja-JP" altLang="en-US" sz="11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対応による</a:t>
            </a:r>
            <a:endParaRPr lang="ja-JP" altLang="en-US" sz="11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706540" y="3475647"/>
            <a:ext cx="90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 </a:t>
            </a: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13)</a:t>
            </a:r>
            <a:endParaRPr kumimoji="0"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7989205" y="3470698"/>
            <a:ext cx="891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 </a:t>
            </a: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15)</a:t>
            </a:r>
            <a:endParaRPr kumimoji="0"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908716" y="2545030"/>
            <a:ext cx="3427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客先ニーズと規模と有効性の確認と提案</a:t>
            </a:r>
            <a:endParaRPr kumimoji="0" lang="ja-JP" altLang="en-US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856201" y="4248895"/>
            <a:ext cx="1476000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PEF64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絞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込・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会社説明</a:t>
            </a:r>
          </a:p>
        </p:txBody>
      </p:sp>
      <p:sp>
        <p:nvSpPr>
          <p:cNvPr id="36" name="右矢印 35"/>
          <p:cNvSpPr/>
          <p:nvPr/>
        </p:nvSpPr>
        <p:spPr>
          <a:xfrm>
            <a:off x="4755650" y="5793012"/>
            <a:ext cx="1525719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見学したいとの声　声掛け</a:t>
            </a:r>
            <a:endParaRPr kumimoji="0" lang="ja-JP" altLang="en-US" sz="9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8" name="右矢印 37"/>
          <p:cNvSpPr/>
          <p:nvPr/>
        </p:nvSpPr>
        <p:spPr>
          <a:xfrm>
            <a:off x="5421749" y="6418766"/>
            <a:ext cx="1517679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事業部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件　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430kg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再生</a:t>
            </a:r>
            <a:endParaRPr kumimoji="0" lang="ja-JP" altLang="en-US" sz="9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09387" y="6471743"/>
            <a:ext cx="1151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1,100</a:t>
            </a:r>
            <a:r>
              <a:rPr lang="ja-JP" alt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千円相当</a:t>
            </a:r>
            <a:endParaRPr lang="ja-JP" altLang="en-US" sz="11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右矢印 38"/>
          <p:cNvSpPr/>
          <p:nvPr/>
        </p:nvSpPr>
        <p:spPr>
          <a:xfrm>
            <a:off x="4925112" y="5134298"/>
            <a:ext cx="1373152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神星　モデル検討</a:t>
            </a:r>
            <a:endParaRPr kumimoji="0" lang="ja-JP" altLang="en-US" sz="9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73323" y="4537591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診断のやり方を施設部調整</a:t>
            </a:r>
            <a:endParaRPr lang="ja-JP" altLang="en-US" sz="10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279453" y="5187551"/>
            <a:ext cx="2885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休日エネルギーのムダ提案　保全周期延長・休止</a:t>
            </a:r>
            <a:endParaRPr lang="ja-JP" altLang="en-US" sz="10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332201" y="5835263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温湿度の有効性確認と制御要否</a:t>
            </a:r>
            <a:r>
              <a:rPr lang="ja-JP" altLang="en-US" sz="10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体感確認</a:t>
            </a:r>
            <a:endParaRPr lang="ja-JP" altLang="en-US" sz="1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671812" y="4654332"/>
            <a:ext cx="1460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ダイシン・アンデンで試行</a:t>
            </a:r>
            <a:endParaRPr lang="ja-JP" altLang="en-US" sz="105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5385340" y="503028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【FS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版プラットホーム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0" lang="ja-JP" altLang="en-US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7162" y="3321562"/>
            <a:ext cx="492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計画</a:t>
            </a:r>
          </a:p>
          <a:p>
            <a:pPr defTabSz="457200">
              <a:lnSpc>
                <a:spcPct val="150000"/>
              </a:lnSpc>
            </a:pPr>
            <a:r>
              <a:rPr lang="ja-JP" altLang="en-US" sz="12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実績</a:t>
            </a:r>
            <a:endParaRPr lang="ja-JP" altLang="en-US" sz="12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46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3" y="1265727"/>
            <a:ext cx="3792103" cy="22703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22" y="1344848"/>
            <a:ext cx="3187326" cy="21120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7" y="3686226"/>
            <a:ext cx="3673576" cy="22411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334" y="4255686"/>
            <a:ext cx="2114912" cy="150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16" y="3756229"/>
            <a:ext cx="2213160" cy="2179285"/>
          </a:xfrm>
          <a:prstGeom prst="rect">
            <a:avLst/>
          </a:prstGeom>
        </p:spPr>
      </p:pic>
      <p:sp>
        <p:nvSpPr>
          <p:cNvPr id="11" name="タイトル 1"/>
          <p:cNvSpPr txBox="1">
            <a:spLocks/>
          </p:cNvSpPr>
          <p:nvPr/>
        </p:nvSpPr>
        <p:spPr>
          <a:xfrm>
            <a:off x="55416" y="88095"/>
            <a:ext cx="9201800" cy="4206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事例：太陽の家</a:t>
            </a:r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コミュニケーションセンター改修工事 工事管理　</a:t>
            </a:r>
            <a:endParaRPr lang="ja-JP" altLang="en-US" sz="2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4529" y="508774"/>
            <a:ext cx="886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依頼内容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太陽の家内にある喫茶部を撤去して、生活介護の入浴施設を設置する</a:t>
            </a:r>
          </a:p>
          <a:p>
            <a:pPr defTabSz="457200"/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　　　　工事予算 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百万円　国庫補助金　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百万円の工事安全管理をお願いしたい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　　</a:t>
            </a:r>
            <a:endParaRPr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21728" y="2773869"/>
            <a:ext cx="2742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国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から多額の補助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を受けて</a:t>
            </a:r>
          </a:p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行うもので公共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建築工事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における</a:t>
            </a:r>
          </a:p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契約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手続きに</a:t>
            </a:r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準拠</a:t>
            </a:r>
            <a:r>
              <a:rPr lang="ja-JP" altLang="en-US" sz="16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</a:t>
            </a:r>
            <a:endParaRPr lang="ja-JP" altLang="en-US" sz="1600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5" name="楕円 14"/>
          <p:cNvSpPr/>
          <p:nvPr/>
        </p:nvSpPr>
        <p:spPr>
          <a:xfrm>
            <a:off x="223238" y="2522465"/>
            <a:ext cx="1286249" cy="99439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6" name="楕円 15"/>
          <p:cNvSpPr/>
          <p:nvPr/>
        </p:nvSpPr>
        <p:spPr>
          <a:xfrm>
            <a:off x="6414264" y="2522465"/>
            <a:ext cx="1454821" cy="4836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7" name="楕円 16"/>
          <p:cNvSpPr/>
          <p:nvPr/>
        </p:nvSpPr>
        <p:spPr>
          <a:xfrm>
            <a:off x="1673248" y="4924940"/>
            <a:ext cx="1352550" cy="6604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6345708" y="4657448"/>
            <a:ext cx="304289" cy="70456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01137" y="3437678"/>
            <a:ext cx="36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設計・工事共に入札参加資格 登録 要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</a:t>
            </a:r>
            <a:endParaRPr lang="ja-JP" altLang="en-US" dirty="0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 flipH="1">
            <a:off x="443345" y="5950245"/>
            <a:ext cx="4406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・工事の経験がないため、支援して頂きたい</a:t>
            </a:r>
          </a:p>
          <a:p>
            <a:pPr defTabSz="4572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・デンソー基準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デンソー太陽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の仕様にしたい</a:t>
            </a:r>
            <a:endParaRPr lang="ja-JP" altLang="en-US" sz="16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53356" y="3790556"/>
            <a:ext cx="3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工事期間　</a:t>
            </a:r>
            <a:r>
              <a:rPr lang="en-US" altLang="ja-JP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月上旬～</a:t>
            </a:r>
            <a:r>
              <a:rPr lang="en-US" altLang="ja-JP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月下旬</a:t>
            </a:r>
            <a:endParaRPr lang="ja-JP" altLang="en-US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山形 21"/>
          <p:cNvSpPr/>
          <p:nvPr/>
        </p:nvSpPr>
        <p:spPr>
          <a:xfrm>
            <a:off x="4553883" y="6088192"/>
            <a:ext cx="567111" cy="498281"/>
          </a:xfrm>
          <a:prstGeom prst="chevron">
            <a:avLst>
              <a:gd name="adj" fmla="val 5354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5344940" y="5956439"/>
            <a:ext cx="368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入札業者決定後、デンソー構内作業</a:t>
            </a:r>
          </a:p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マニュアルに基づく工事安全管理を受注　</a:t>
            </a:r>
          </a:p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(500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千円見込み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16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244529" y="5914588"/>
            <a:ext cx="8680582" cy="871844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4530" y="1262481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　</a:t>
            </a:r>
            <a:endParaRPr lang="ja-JP" altLang="en-US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89349" y="-21011"/>
            <a:ext cx="68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kumimoji="0" lang="en-US" altLang="ja-JP" sz="1600" dirty="0">
                <a:solidFill>
                  <a:prstClr val="white">
                    <a:lumMod val="6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2/2</a:t>
            </a:r>
            <a:endParaRPr kumimoji="0" lang="ja-JP" altLang="en-US" sz="1600" dirty="0">
              <a:solidFill>
                <a:prstClr val="white">
                  <a:lumMod val="6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18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神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 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進め方イメージ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322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安定安価なエネルギー供給の実現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130626" y="1053815"/>
            <a:ext cx="8962244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省エネ活動の目標達成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 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／年 ＋＠ エネルギー費 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／年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650649" y="29026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ロードマップ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改善計画・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計画・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/>
          <p:nvPr/>
        </p:nvCxnSpPr>
        <p:spPr>
          <a:xfrm flipV="1">
            <a:off x="3330870" y="1748703"/>
            <a:ext cx="0" cy="398278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38088" y="6519646"/>
            <a:ext cx="5339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試行導入　　　　　　　　　　　　横展開・ネタ創出　　　　　 　　　合理的・効率的管理</a:t>
            </a: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XXXXXXXXXXX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XXXXXXXXXXX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</a:t>
            </a: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321761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838691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・夜間直間のエネ停止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・空圧機性能管理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4662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</a:t>
            </a:r>
            <a:r>
              <a:rPr kumimoji="1" lang="en-US" altLang="ja-JP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endParaRPr kumimoji="1" lang="en-US" altLang="ja-JP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施設管理ポータルサイト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977449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基に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 rotWithShape="1">
          <a:blip r:embed="rId5"/>
          <a:srcRect t="2294" b="87261"/>
          <a:stretch/>
        </p:blipFill>
        <p:spPr>
          <a:xfrm>
            <a:off x="7805060" y="4879522"/>
            <a:ext cx="538114" cy="20717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 smtClean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改善の進め方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2818" y="706891"/>
            <a:ext cx="891424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進め方を共有しながら、改善の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実行と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改善計画の立案を支援して現場改善の加速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現場改善の実行と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見える化でネタ出し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を加速させる ⇒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現状より、信頼性を確保し安く・効率的に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94156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4154"/>
              </p:ext>
            </p:extLst>
          </p:nvPr>
        </p:nvGraphicFramePr>
        <p:xfrm>
          <a:off x="229757" y="154875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56513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51743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304113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71938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45512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35508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96286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40412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52040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8678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7654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93330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8498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51316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94498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93491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91765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74273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8287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省エネ改善計画・保全計画の見える化共有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52689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95928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68832" y="2766324"/>
            <a:ext cx="97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次回予定</a:t>
            </a: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7111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50062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50062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7957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目的に沿った検討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6822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93053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204417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204417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0218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4788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2349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を活用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95748"/>
              </p:ext>
            </p:extLst>
          </p:nvPr>
        </p:nvGraphicFramePr>
        <p:xfrm>
          <a:off x="5767349" y="1826138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19986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483570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487457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084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8697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26335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8806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0968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3546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29473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010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6892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371462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346097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6501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5686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904731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4967589" y="4304841"/>
            <a:ext cx="1963160" cy="103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正方形/長方形 60"/>
          <p:cNvSpPr/>
          <p:nvPr/>
        </p:nvSpPr>
        <p:spPr>
          <a:xfrm>
            <a:off x="4588249" y="5429399"/>
            <a:ext cx="386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③効率の逸脱監視への取組み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73" y="5593146"/>
            <a:ext cx="659517" cy="4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正方形/長方形 63"/>
          <p:cNvSpPr/>
          <p:nvPr/>
        </p:nvSpPr>
        <p:spPr>
          <a:xfrm>
            <a:off x="4647997" y="5800609"/>
            <a:ext cx="2657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見極め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298096" y="962761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診断⇒改善ネタ出し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90485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619714" y="1599825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67374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21" y="1382843"/>
            <a:ext cx="490578" cy="8585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935" y="4299300"/>
            <a:ext cx="694880" cy="1145479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656908" y="4565389"/>
            <a:ext cx="13345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・効率推移グラフ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・レポート提供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8933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083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050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3818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r="37843"/>
          <a:stretch/>
        </p:blipFill>
        <p:spPr>
          <a:xfrm>
            <a:off x="2405901" y="1311469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88751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レポート報告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422210" y="2462289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2347" y="5672093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省エネ改善ネタの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着眼増⇒改善加速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53463" y="461123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0583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2910310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055833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404767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245084" y="1985839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情報共有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ﾒｰﾙ送付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240940" y="135955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動作設定ボタン: 進む/次へ 5">
            <a:hlinkClick r:id="rId10" action="ppaction://hlinksldjump" highlightClick="1"/>
          </p:cNvPr>
          <p:cNvSpPr/>
          <p:nvPr/>
        </p:nvSpPr>
        <p:spPr>
          <a:xfrm>
            <a:off x="4097405" y="3228516"/>
            <a:ext cx="327929" cy="142946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神星工業㈱ 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情報基盤 案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①非稼働ｴﾈﾙｷﾞ炙出し→ﾚﾎﾟｰﾄ報告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②現場調査～省エネ改善提案・計画立案支援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  <a:endParaRPr kumimoji="1" lang="ja-JP" altLang="en-US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  <a:endParaRPr kumimoji="1" lang="ja-JP" altLang="en-US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  <a:endParaRPr kumimoji="1" lang="ja-JP" altLang="en-US" sz="9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28" name="動作設定ボタン: 進む/次へ 27">
            <a:hlinkClick r:id="rId16" action="ppaction://hlinkpres?slideindex=1&amp;slidetitle=PowerPoint プレゼンテーション" highlightClick="1"/>
          </p:cNvPr>
          <p:cNvSpPr/>
          <p:nvPr/>
        </p:nvSpPr>
        <p:spPr>
          <a:xfrm>
            <a:off x="5583771" y="3829011"/>
            <a:ext cx="325442" cy="197570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2657" y="3760920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  <a:endParaRPr kumimoji="1" lang="ja-JP" altLang="en-US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3082311" y="767872"/>
            <a:ext cx="1501923" cy="2602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大信精機㈱事例と同様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67615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工場ファシリティーマネージメントの深化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623271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713143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更新・保全と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省エネの取組み強化が必要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4023281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822142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67614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822142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工場運用の悩み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algn="ctr"/>
              <a:r>
                <a:rPr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建設</a:t>
              </a:r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費</a:t>
              </a:r>
              <a:endParaRPr kumimoji="1" lang="en-US" altLang="ja-JP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償却費</a:t>
              </a:r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水面下のコスト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見えているコスト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72225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237606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666973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412211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8517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エネルギ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ユーティリティ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 ゴミ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処理設備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熱水回収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リサイクル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電気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ガス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水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廃棄物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742617" y="1236666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835824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100"/>
              </a:lnSpc>
            </a:pPr>
            <a:r>
              <a:rPr lang="ja-JP" altLang="en-US" sz="1050" kern="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環境影響</a:t>
            </a:r>
            <a:endParaRPr lang="en-US" altLang="ja-JP" sz="1050" kern="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73642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68014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33468"/>
              </p:ext>
            </p:extLst>
          </p:nvPr>
        </p:nvGraphicFramePr>
        <p:xfrm>
          <a:off x="4733971" y="3394659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6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6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411603" y="433913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165039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より</a:t>
            </a:r>
            <a:r>
              <a:rPr lang="ja-JP" altLang="en-US" sz="1600" b="1" dirty="0" err="1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管理強化＋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管理業務の効率化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1095149"/>
            <a:ext cx="5590476" cy="384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0" y="1403541"/>
            <a:ext cx="3821719" cy="4161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5" highlightClick="1"/>
          </p:cNvPr>
          <p:cNvSpPr/>
          <p:nvPr/>
        </p:nvSpPr>
        <p:spPr>
          <a:xfrm>
            <a:off x="3722914" y="1403541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短中期での省エネ目途立て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建設費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償却費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)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水面下のコスト</a:t>
              </a: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見えているコスト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エネルギ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ユーティリティ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 ゴミ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処理設備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熱水回収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リサイクル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電気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ガス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廃棄物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環境影響</a:t>
            </a:r>
            <a:endParaRPr kumimoji="1" lang="en-US" altLang="ja-JP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</a:t>
                      </a:r>
                      <a:r>
                        <a:rPr kumimoji="1" lang="ja-JP" altLang="en-US" sz="14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策　例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-7125315" y="1498813"/>
            <a:ext cx="6771591" cy="4340225"/>
            <a:chOff x="-6769135" y="1118529"/>
            <a:chExt cx="6771591" cy="4340225"/>
          </a:xfrm>
        </p:grpSpPr>
        <p:graphicFrame>
          <p:nvGraphicFramePr>
            <p:cNvPr id="49" name="コンテンツ プレースホルダー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05551554"/>
                </p:ext>
              </p:extLst>
            </p:nvPr>
          </p:nvGraphicFramePr>
          <p:xfrm>
            <a:off x="-6603131" y="1118529"/>
            <a:ext cx="6605587" cy="434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9" name="ワークシート" r:id="rId3" imgW="4809965" imgH="3267203" progId="Excel.Sheet.8">
                    <p:embed/>
                  </p:oleObj>
                </mc:Choice>
                <mc:Fallback>
                  <p:oleObj name="ワークシート" r:id="rId3" imgW="4809965" imgH="3267203" progId="Excel.Sheet.8">
                    <p:embed/>
                    <p:pic>
                      <p:nvPicPr>
                        <p:cNvPr id="4" name="コンテンツ プレースホルダー 3"/>
                        <p:cNvPicPr>
                          <a:picLocks noGrp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603131" y="1118529"/>
                          <a:ext cx="6605587" cy="4340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グループ化 51"/>
            <p:cNvGrpSpPr/>
            <p:nvPr/>
          </p:nvGrpSpPr>
          <p:grpSpPr>
            <a:xfrm>
              <a:off x="-6070066" y="4249972"/>
              <a:ext cx="3576377" cy="23840"/>
              <a:chOff x="680703" y="4664968"/>
              <a:chExt cx="3576377" cy="23840"/>
            </a:xfrm>
          </p:grpSpPr>
          <p:cxnSp>
            <p:nvCxnSpPr>
              <p:cNvPr id="56" name="直線コネクタ 55"/>
              <p:cNvCxnSpPr/>
              <p:nvPr/>
            </p:nvCxnSpPr>
            <p:spPr>
              <a:xfrm>
                <a:off x="4149080" y="4664968"/>
                <a:ext cx="108000" cy="8502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57" name="直線コネクタ 56"/>
              <p:cNvCxnSpPr/>
              <p:nvPr/>
            </p:nvCxnSpPr>
            <p:spPr>
              <a:xfrm flipV="1">
                <a:off x="680703" y="4664968"/>
                <a:ext cx="240525" cy="23840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60" name="正方形/長方形 59"/>
            <p:cNvSpPr/>
            <p:nvPr/>
          </p:nvSpPr>
          <p:spPr>
            <a:xfrm>
              <a:off x="-2602919" y="1564770"/>
              <a:ext cx="7920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6053969" y="1564770"/>
              <a:ext cx="8001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-5973959" y="2428365"/>
              <a:ext cx="72000" cy="2567875"/>
            </a:xfrm>
            <a:prstGeom prst="rect">
              <a:avLst/>
            </a:prstGeom>
            <a:solidFill>
              <a:srgbClr val="FF5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-812243" y="5171268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（年度）</a:t>
              </a:r>
              <a:endParaRPr lang="ja-JP" altLang="en-US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-695086" y="12256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（累計）</a:t>
              </a: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-6500875" y="12129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（千円）</a:t>
              </a: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-6767440" y="1395052"/>
              <a:ext cx="70292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220,000</a:t>
              </a: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-6620694" y="4303510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5,000</a:t>
              </a:r>
            </a:p>
          </p:txBody>
        </p:sp>
        <p:sp>
          <p:nvSpPr>
            <p:cNvPr id="80" name="テキスト ボックス 79"/>
            <p:cNvSpPr txBox="1"/>
            <p:nvPr/>
          </p:nvSpPr>
          <p:spPr>
            <a:xfrm>
              <a:off x="-6769135" y="1991515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170,000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-6756202" y="2565793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120,000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-6692702" y="3145469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70,000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-6680002" y="3736971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20,000</a:t>
              </a: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-6284851" y="4898624"/>
              <a:ext cx="3236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0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-6275422" y="4216064"/>
              <a:ext cx="5442774" cy="138689"/>
              <a:chOff x="672404" y="5819830"/>
              <a:chExt cx="5845352" cy="141266"/>
            </a:xfrm>
          </p:grpSpPr>
          <p:sp>
            <p:nvSpPr>
              <p:cNvPr id="88" name="フリーフォーム 87"/>
              <p:cNvSpPr/>
              <p:nvPr/>
            </p:nvSpPr>
            <p:spPr>
              <a:xfrm>
                <a:off x="672404" y="5856735"/>
                <a:ext cx="5765800" cy="104361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9" name="フリーフォーム 88"/>
              <p:cNvSpPr/>
              <p:nvPr/>
            </p:nvSpPr>
            <p:spPr>
              <a:xfrm>
                <a:off x="751956" y="5819830"/>
                <a:ext cx="5765800" cy="104360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graphicFrame>
        <p:nvGraphicFramePr>
          <p:cNvPr id="71" name="グラフ 70">
            <a:extLst>
              <a:ext uri="{FF2B5EF4-FFF2-40B4-BE49-F238E27FC236}">
                <a16:creationId xmlns:a16="http://schemas.microsoft.com/office/drawing/2014/main" id="{7ED93955-594A-4100-92DC-5BF0E0F0B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03032"/>
              </p:ext>
            </p:extLst>
          </p:nvPr>
        </p:nvGraphicFramePr>
        <p:xfrm>
          <a:off x="-6356837" y="58685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図 18">
            <a:extLst>
              <a:ext uri="{FF2B5EF4-FFF2-40B4-BE49-F238E27FC236}">
                <a16:creationId xmlns:a16="http://schemas.microsoft.com/office/drawing/2014/main" id="{2C2A815B-39F8-45DD-AC93-1CADDFA0A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044" y="-624234"/>
            <a:ext cx="3707372" cy="2224423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595D313-AE80-47E3-A97C-759E8B1B5455}"/>
              </a:ext>
            </a:extLst>
          </p:cNvPr>
          <p:cNvCxnSpPr>
            <a:cxnSpLocks/>
          </p:cNvCxnSpPr>
          <p:nvPr/>
        </p:nvCxnSpPr>
        <p:spPr>
          <a:xfrm>
            <a:off x="9728554" y="805798"/>
            <a:ext cx="3282950" cy="1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6621BC2-5FFC-41D2-B8FC-0E402C13C883}"/>
              </a:ext>
            </a:extLst>
          </p:cNvPr>
          <p:cNvCxnSpPr>
            <a:cxnSpLocks/>
          </p:cNvCxnSpPr>
          <p:nvPr/>
        </p:nvCxnSpPr>
        <p:spPr>
          <a:xfrm>
            <a:off x="9728554" y="70177"/>
            <a:ext cx="3289300" cy="3557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BBD6F76-20BE-4405-80A5-456CE9BCEC66}"/>
              </a:ext>
            </a:extLst>
          </p:cNvPr>
          <p:cNvSpPr/>
          <p:nvPr/>
        </p:nvSpPr>
        <p:spPr>
          <a:xfrm>
            <a:off x="11201754" y="78070"/>
            <a:ext cx="394639" cy="225456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CC6600"/>
          </a:solidFill>
          <a:ln w="12700">
            <a:solidFill>
              <a:srgbClr val="9966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1F1DC71-081A-423C-BEFC-3E6DA29EA79F}"/>
              </a:ext>
            </a:extLst>
          </p:cNvPr>
          <p:cNvSpPr txBox="1"/>
          <p:nvPr/>
        </p:nvSpPr>
        <p:spPr>
          <a:xfrm>
            <a:off x="12020723" y="-250026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理想的管理レベル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52B46AA-8E44-4863-8E6C-E3899198F339}"/>
              </a:ext>
            </a:extLst>
          </p:cNvPr>
          <p:cNvSpPr txBox="1"/>
          <p:nvPr/>
        </p:nvSpPr>
        <p:spPr>
          <a:xfrm>
            <a:off x="12240413" y="559991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許容レベル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C3588D8-EFF2-4A10-9245-72161EC02EFF}"/>
              </a:ext>
            </a:extLst>
          </p:cNvPr>
          <p:cNvSpPr txBox="1"/>
          <p:nvPr/>
        </p:nvSpPr>
        <p:spPr>
          <a:xfrm>
            <a:off x="10532492" y="237890"/>
            <a:ext cx="167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>
                <a:ln>
                  <a:noFill/>
                </a:ln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管理水準レベル見直し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9966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3024</Words>
  <Application>Microsoft Office PowerPoint</Application>
  <PresentationFormat>ユーザー設定</PresentationFormat>
  <Paragraphs>674</Paragraphs>
  <Slides>17</Slides>
  <Notes>3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5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36" baseType="lpstr">
      <vt:lpstr>BIZ UDPゴシック</vt:lpstr>
      <vt:lpstr>HGP創英角ｺﾞｼｯｸUB</vt:lpstr>
      <vt:lpstr>Meiryo UI</vt:lpstr>
      <vt:lpstr>ＭＳ Ｐゴシック</vt:lpstr>
      <vt:lpstr>游ゴシック</vt:lpstr>
      <vt:lpstr>游ゴシック</vt:lpstr>
      <vt:lpstr>游ゴシック Light</vt:lpstr>
      <vt:lpstr>Arial</vt:lpstr>
      <vt:lpstr>Calibri</vt:lpstr>
      <vt:lpstr>Calibri Light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Office テーマ</vt:lpstr>
      <vt:lpstr>ワークシート</vt:lpstr>
      <vt:lpstr>2020年10月XX日 　省エネ改善の加速のための情報共有化 打合せ</vt:lpstr>
      <vt:lpstr>神星工業㈱ 省エネ改善の進め方イメージ(空圧機整備含む)</vt:lpstr>
      <vt:lpstr>１、省エネ改善の進め方 (空圧機整備含む)</vt:lpstr>
      <vt:lpstr>２、EMSを活用した事例</vt:lpstr>
      <vt:lpstr>4、神星工業㈱ 情報基盤 案</vt:lpstr>
      <vt:lpstr>5、工場ファシリティーマネージメントの深化</vt:lpstr>
      <vt:lpstr>６、施設ポータルサイトの活用</vt:lpstr>
      <vt:lpstr>7、省エネ改善計画の見える化</vt:lpstr>
      <vt:lpstr>8、保全計画の見える化</vt:lpstr>
      <vt:lpstr>9、設備保全・省エネ改善の計画見える化の統合案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　Ｇ会社ソリューション展開　20年度取組み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2020-10-09T07:56:34Z</dcterms:modified>
</cp:coreProperties>
</file>